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Open Sans Extra Bold" charset="1" panose="020B0906030804020204"/>
      <p:regular r:id="rId16"/>
    </p:embeddedFont>
    <p:embeddedFont>
      <p:font typeface="Poppins" charset="1" panose="00000500000000000000"/>
      <p:regular r:id="rId17"/>
    </p:embeddedFont>
    <p:embeddedFont>
      <p:font typeface="Montserrat" charset="1" panose="00000500000000000000"/>
      <p:regular r:id="rId18"/>
    </p:embeddedFont>
    <p:embeddedFont>
      <p:font typeface="Poppins Bold" charset="1" panose="000008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jpeg>
</file>

<file path=ppt/media/image24.png>
</file>

<file path=ppt/media/image25.svg>
</file>

<file path=ppt/media/image3.png>
</file>

<file path=ppt/media/image4.png>
</file>

<file path=ppt/media/image5.sv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24.png" Type="http://schemas.openxmlformats.org/officeDocument/2006/relationships/image"/><Relationship Id="rId4" Target="../media/image25.svg" Type="http://schemas.openxmlformats.org/officeDocument/2006/relationships/image"/><Relationship Id="rId5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17.png" Type="http://schemas.openxmlformats.org/officeDocument/2006/relationships/image"/><Relationship Id="rId6" Target="../media/image18.svg" Type="http://schemas.openxmlformats.org/officeDocument/2006/relationships/image"/><Relationship Id="rId7" Target="../media/image19.png" Type="http://schemas.openxmlformats.org/officeDocument/2006/relationships/image"/><Relationship Id="rId8" Target="../media/image20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184572" y="1053481"/>
            <a:ext cx="7888719" cy="5308450"/>
          </a:xfrm>
          <a:custGeom>
            <a:avLst/>
            <a:gdLst/>
            <a:ahLst/>
            <a:cxnLst/>
            <a:rect r="r" b="b" t="t" l="l"/>
            <a:pathLst>
              <a:path h="5308450" w="7888719">
                <a:moveTo>
                  <a:pt x="0" y="0"/>
                </a:moveTo>
                <a:lnTo>
                  <a:pt x="7888718" y="0"/>
                </a:lnTo>
                <a:lnTo>
                  <a:pt x="7888718" y="5308450"/>
                </a:lnTo>
                <a:lnTo>
                  <a:pt x="0" y="53084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097502" y="5590237"/>
            <a:ext cx="14099416" cy="14099416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91331" y="3298747"/>
            <a:ext cx="8015383" cy="3201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19"/>
              </a:lnSpc>
              <a:spcBef>
                <a:spcPct val="0"/>
              </a:spcBef>
            </a:pPr>
            <a:r>
              <a:rPr lang="en-US" sz="9156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Crop Assessment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6420234" y="-1717598"/>
            <a:ext cx="3735531" cy="373553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47857" y="-643475"/>
            <a:ext cx="1286950" cy="128695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-1929195" y="8389571"/>
            <a:ext cx="3735531" cy="3735531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8757394" y="7522582"/>
            <a:ext cx="8779632" cy="1733977"/>
          </a:xfrm>
          <a:custGeom>
            <a:avLst/>
            <a:gdLst/>
            <a:ahLst/>
            <a:cxnLst/>
            <a:rect r="r" b="b" t="t" l="l"/>
            <a:pathLst>
              <a:path h="1733977" w="8779632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391331" y="6631448"/>
            <a:ext cx="7366063" cy="501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5"/>
              </a:lnSpc>
              <a:spcBef>
                <a:spcPct val="0"/>
              </a:spcBef>
            </a:pPr>
            <a:r>
              <a:rPr lang="en-US" sz="2753" spc="-55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By: Brandon Goldhawk</a:t>
            </a:r>
          </a:p>
        </p:txBody>
      </p: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8573918" y="3143201"/>
            <a:ext cx="9146584" cy="5246370"/>
            <a:chOff x="0" y="0"/>
            <a:chExt cx="7981950" cy="457835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2"/>
              <a:stretch>
                <a:fillRect l="0" t="-3761" r="0" b="-3761"/>
              </a:stretch>
            </a:blipFill>
          </p:spPr>
        </p:sp>
      </p:grpSp>
      <p:sp>
        <p:nvSpPr>
          <p:cNvPr name="Freeform 24" id="24"/>
          <p:cNvSpPr/>
          <p:nvPr/>
        </p:nvSpPr>
        <p:spPr>
          <a:xfrm flipH="false" flipV="false" rot="0">
            <a:off x="1391331" y="879669"/>
            <a:ext cx="3071936" cy="2263532"/>
          </a:xfrm>
          <a:custGeom>
            <a:avLst/>
            <a:gdLst/>
            <a:ahLst/>
            <a:cxnLst/>
            <a:rect r="r" b="b" t="t" l="l"/>
            <a:pathLst>
              <a:path h="2263532" w="3071936">
                <a:moveTo>
                  <a:pt x="0" y="0"/>
                </a:moveTo>
                <a:lnTo>
                  <a:pt x="3071936" y="0"/>
                </a:lnTo>
                <a:lnTo>
                  <a:pt x="3071936" y="2263532"/>
                </a:lnTo>
                <a:lnTo>
                  <a:pt x="0" y="22635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798644" y="2026663"/>
            <a:ext cx="8819592" cy="1771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4510"/>
              </a:lnSpc>
              <a:spcBef>
                <a:spcPct val="0"/>
              </a:spcBef>
            </a:pPr>
            <a:r>
              <a:rPr lang="en-US" sz="10364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THANK YOU!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7228162" y="4429441"/>
            <a:ext cx="3960556" cy="3945085"/>
            <a:chOff x="0" y="0"/>
            <a:chExt cx="6502400" cy="6477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2"/>
              <a:stretch>
                <a:fillRect l="-24801" t="0" r="-24801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398912" y="0"/>
            <a:ext cx="5889088" cy="756959"/>
            <a:chOff x="0" y="0"/>
            <a:chExt cx="1551036" cy="19936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51036" cy="199364"/>
            </a:xfrm>
            <a:custGeom>
              <a:avLst/>
              <a:gdLst/>
              <a:ahLst/>
              <a:cxnLst/>
              <a:rect r="r" b="b" t="t" l="l"/>
              <a:pathLst>
                <a:path h="199364" w="1551036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398912" y="9530041"/>
            <a:ext cx="5889088" cy="756959"/>
            <a:chOff x="0" y="0"/>
            <a:chExt cx="1551036" cy="19936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51036" cy="199364"/>
            </a:xfrm>
            <a:custGeom>
              <a:avLst/>
              <a:gdLst/>
              <a:ahLst/>
              <a:cxnLst/>
              <a:rect r="r" b="b" t="t" l="l"/>
              <a:pathLst>
                <a:path h="199364" w="1551036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-4925441" y="3609788"/>
            <a:ext cx="9392643" cy="9529477"/>
          </a:xfrm>
          <a:custGeom>
            <a:avLst/>
            <a:gdLst/>
            <a:ahLst/>
            <a:cxnLst/>
            <a:rect r="r" b="b" t="t" l="l"/>
            <a:pathLst>
              <a:path h="9529477" w="9392643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0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2931234" y="756959"/>
            <a:ext cx="2316650" cy="1707005"/>
          </a:xfrm>
          <a:custGeom>
            <a:avLst/>
            <a:gdLst/>
            <a:ahLst/>
            <a:cxnLst/>
            <a:rect r="r" b="b" t="t" l="l"/>
            <a:pathLst>
              <a:path h="1707005" w="2316650">
                <a:moveTo>
                  <a:pt x="0" y="0"/>
                </a:moveTo>
                <a:lnTo>
                  <a:pt x="2316650" y="0"/>
                </a:lnTo>
                <a:lnTo>
                  <a:pt x="2316650" y="1707006"/>
                </a:lnTo>
                <a:lnTo>
                  <a:pt x="0" y="170700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517814" y="-315404"/>
            <a:ext cx="3964281" cy="10917809"/>
            <a:chOff x="0" y="0"/>
            <a:chExt cx="1044090" cy="287547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44090" cy="2875472"/>
            </a:xfrm>
            <a:custGeom>
              <a:avLst/>
              <a:gdLst/>
              <a:ahLst/>
              <a:cxnLst/>
              <a:rect r="r" b="b" t="t" l="l"/>
              <a:pathLst>
                <a:path h="2875472" w="1044090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867766" y="-1614217"/>
            <a:ext cx="3735531" cy="373553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5400000">
            <a:off x="2912435" y="3472452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5400000">
            <a:off x="2912435" y="4097959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5400000">
            <a:off x="2912435" y="4723196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5400000">
            <a:off x="2912435" y="5348703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5400000">
            <a:off x="2912435" y="5973940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2133955" y="1448714"/>
            <a:ext cx="4767719" cy="7742381"/>
          </a:xfrm>
          <a:custGeom>
            <a:avLst/>
            <a:gdLst/>
            <a:ahLst/>
            <a:cxnLst/>
            <a:rect r="r" b="b" t="t" l="l"/>
            <a:pathLst>
              <a:path h="7742381" w="4767719">
                <a:moveTo>
                  <a:pt x="0" y="0"/>
                </a:moveTo>
                <a:lnTo>
                  <a:pt x="4767719" y="0"/>
                </a:lnTo>
                <a:lnTo>
                  <a:pt x="4767719" y="7742381"/>
                </a:lnTo>
                <a:lnTo>
                  <a:pt x="0" y="77423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896" t="0" r="-10896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663160" y="1641132"/>
            <a:ext cx="6760246" cy="1244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48"/>
              </a:lnSpc>
              <a:spcBef>
                <a:spcPct val="0"/>
              </a:spcBef>
            </a:pPr>
            <a:r>
              <a:rPr lang="en-US" sz="732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Overview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663160" y="3397227"/>
            <a:ext cx="3773019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Introduction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663160" y="4022734"/>
            <a:ext cx="4143021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663160" y="4647971"/>
            <a:ext cx="4652520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Target Market &amp; Analysis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663160" y="5273478"/>
            <a:ext cx="4397771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How it works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663160" y="5898715"/>
            <a:ext cx="4579735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Future Expansions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8217" y="9258300"/>
            <a:ext cx="18476217" cy="1028700"/>
            <a:chOff x="0" y="0"/>
            <a:chExt cx="4866164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66164" cy="270933"/>
            </a:xfrm>
            <a:custGeom>
              <a:avLst/>
              <a:gdLst/>
              <a:ahLst/>
              <a:cxnLst/>
              <a:rect r="r" b="b" t="t" l="l"/>
              <a:pathLst>
                <a:path h="270933" w="4866164">
                  <a:moveTo>
                    <a:pt x="0" y="0"/>
                  </a:moveTo>
                  <a:lnTo>
                    <a:pt x="4866164" y="0"/>
                  </a:lnTo>
                  <a:lnTo>
                    <a:pt x="486616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66164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0" y="-3995852"/>
            <a:ext cx="19111286" cy="7891384"/>
          </a:xfrm>
          <a:custGeom>
            <a:avLst/>
            <a:gdLst/>
            <a:ahLst/>
            <a:cxnLst/>
            <a:rect r="r" b="b" t="t" l="l"/>
            <a:pathLst>
              <a:path h="7891384" w="19111286">
                <a:moveTo>
                  <a:pt x="0" y="0"/>
                </a:moveTo>
                <a:lnTo>
                  <a:pt x="19111286" y="0"/>
                </a:lnTo>
                <a:lnTo>
                  <a:pt x="19111286" y="7891383"/>
                </a:lnTo>
                <a:lnTo>
                  <a:pt x="0" y="78913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430" r="0" b="-74203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367558" y="2590556"/>
            <a:ext cx="11552885" cy="5884377"/>
            <a:chOff x="0" y="0"/>
            <a:chExt cx="3042735" cy="154979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042735" cy="1549795"/>
            </a:xfrm>
            <a:custGeom>
              <a:avLst/>
              <a:gdLst/>
              <a:ahLst/>
              <a:cxnLst/>
              <a:rect r="r" b="b" t="t" l="l"/>
              <a:pathLst>
                <a:path h="1549795" w="3042735">
                  <a:moveTo>
                    <a:pt x="0" y="0"/>
                  </a:moveTo>
                  <a:lnTo>
                    <a:pt x="3042735" y="0"/>
                  </a:lnTo>
                  <a:lnTo>
                    <a:pt x="3042735" y="1549795"/>
                  </a:lnTo>
                  <a:lnTo>
                    <a:pt x="0" y="1549795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3042735" cy="15878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6269838" y="2903493"/>
            <a:ext cx="5748323" cy="992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195"/>
              </a:lnSpc>
              <a:spcBef>
                <a:spcPct val="0"/>
              </a:spcBef>
            </a:pPr>
            <a:r>
              <a:rPr lang="en-US" sz="585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Introduction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737406" y="4080482"/>
            <a:ext cx="10813188" cy="3198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89"/>
              </a:lnSpc>
            </a:pPr>
            <a:r>
              <a:rPr lang="en-US" sz="306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Food security is a global issue, and as such every effort needs to be made to better food supply and distribution.</a:t>
            </a:r>
          </a:p>
          <a:p>
            <a:pPr algn="ctr">
              <a:lnSpc>
                <a:spcPts val="4289"/>
              </a:lnSpc>
            </a:pPr>
          </a:p>
          <a:p>
            <a:pPr algn="ctr">
              <a:lnSpc>
                <a:spcPts val="4289"/>
              </a:lnSpc>
              <a:spcBef>
                <a:spcPct val="0"/>
              </a:spcBef>
            </a:pPr>
            <a:r>
              <a:rPr lang="en-US" sz="306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The use of drones in this sector is sought after as it can help alleviate the problems.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39603" y="1122782"/>
            <a:ext cx="7019697" cy="10556306"/>
            <a:chOff x="0" y="0"/>
            <a:chExt cx="660400" cy="99311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60400" cy="993118"/>
            </a:xfrm>
            <a:custGeom>
              <a:avLst/>
              <a:gdLst/>
              <a:ahLst/>
              <a:cxnLst/>
              <a:rect r="r" b="b" t="t" l="l"/>
              <a:pathLst>
                <a:path h="993118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32507"/>
                  </a:cubicBezTo>
                  <a:lnTo>
                    <a:pt x="660400" y="993118"/>
                  </a:lnTo>
                  <a:lnTo>
                    <a:pt x="0" y="993118"/>
                  </a:lnTo>
                  <a:lnTo>
                    <a:pt x="0" y="332998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88900"/>
              <a:ext cx="660400" cy="9042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0614313" y="1459818"/>
            <a:ext cx="6270276" cy="6270276"/>
            <a:chOff x="0" y="0"/>
            <a:chExt cx="8916670" cy="891667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8903970" cy="8903970"/>
            </a:xfrm>
            <a:custGeom>
              <a:avLst/>
              <a:gdLst/>
              <a:ahLst/>
              <a:cxnLst/>
              <a:rect r="r" b="b" t="t" l="l"/>
              <a:pathLst>
                <a:path h="8903970" w="8903970">
                  <a:moveTo>
                    <a:pt x="4451350" y="8903970"/>
                  </a:moveTo>
                  <a:cubicBezTo>
                    <a:pt x="1997710" y="8903970"/>
                    <a:pt x="0" y="6906260"/>
                    <a:pt x="0" y="4451350"/>
                  </a:cubicBezTo>
                  <a:cubicBezTo>
                    <a:pt x="0" y="1996440"/>
                    <a:pt x="1997710" y="0"/>
                    <a:pt x="4451350" y="0"/>
                  </a:cubicBezTo>
                  <a:cubicBezTo>
                    <a:pt x="6904990" y="0"/>
                    <a:pt x="8903970" y="1997710"/>
                    <a:pt x="8903970" y="4451350"/>
                  </a:cubicBezTo>
                  <a:cubicBezTo>
                    <a:pt x="8903970" y="6904990"/>
                    <a:pt x="6906260" y="8903970"/>
                    <a:pt x="4451350" y="8903970"/>
                  </a:cubicBezTo>
                  <a:close/>
                  <a:moveTo>
                    <a:pt x="4451350" y="19050"/>
                  </a:moveTo>
                  <a:cubicBezTo>
                    <a:pt x="2007870" y="19050"/>
                    <a:pt x="19050" y="2007870"/>
                    <a:pt x="19050" y="4451350"/>
                  </a:cubicBezTo>
                  <a:cubicBezTo>
                    <a:pt x="19050" y="6894830"/>
                    <a:pt x="2007870" y="8883650"/>
                    <a:pt x="4451350" y="8883650"/>
                  </a:cubicBezTo>
                  <a:cubicBezTo>
                    <a:pt x="6894830" y="8883650"/>
                    <a:pt x="8883650" y="6894830"/>
                    <a:pt x="8883650" y="4451350"/>
                  </a:cubicBezTo>
                  <a:cubicBezTo>
                    <a:pt x="8883650" y="2007870"/>
                    <a:pt x="6896100" y="19050"/>
                    <a:pt x="4451350" y="1905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54940" y="154940"/>
              <a:ext cx="8605520" cy="8605520"/>
            </a:xfrm>
            <a:custGeom>
              <a:avLst/>
              <a:gdLst/>
              <a:ahLst/>
              <a:cxnLst/>
              <a:rect r="r" b="b" t="t" l="l"/>
              <a:pathLst>
                <a:path h="8605520" w="8605520">
                  <a:moveTo>
                    <a:pt x="8605520" y="4302760"/>
                  </a:moveTo>
                  <a:cubicBezTo>
                    <a:pt x="8605520" y="6678930"/>
                    <a:pt x="6678930" y="8605520"/>
                    <a:pt x="4302760" y="8605520"/>
                  </a:cubicBezTo>
                  <a:cubicBezTo>
                    <a:pt x="1926590" y="8605520"/>
                    <a:pt x="0" y="6680200"/>
                    <a:pt x="0" y="4302760"/>
                  </a:cubicBezTo>
                  <a:cubicBezTo>
                    <a:pt x="0" y="1925320"/>
                    <a:pt x="1926590" y="0"/>
                    <a:pt x="4302760" y="0"/>
                  </a:cubicBezTo>
                  <a:cubicBezTo>
                    <a:pt x="6678930" y="0"/>
                    <a:pt x="8605520" y="1926590"/>
                    <a:pt x="8605520" y="4302760"/>
                  </a:cubicBezTo>
                  <a:close/>
                </a:path>
              </a:pathLst>
            </a:custGeom>
            <a:blipFill>
              <a:blip r:embed="rId2"/>
              <a:stretch>
                <a:fillRect l="0" t="-16666" r="0" b="-16666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518345" y="3084139"/>
            <a:ext cx="8414772" cy="6092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5974" indent="-337987" lvl="1">
              <a:lnSpc>
                <a:spcPts val="4383"/>
              </a:lnSpc>
              <a:buFont typeface="Arial"/>
              <a:buChar char="•"/>
            </a:pPr>
            <a:r>
              <a:rPr lang="en-US" sz="3130" spc="-62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Take photos of crops</a:t>
            </a:r>
          </a:p>
          <a:p>
            <a:pPr algn="l" marL="1351947" indent="-450649" lvl="2">
              <a:lnSpc>
                <a:spcPts val="4383"/>
              </a:lnSpc>
              <a:buFont typeface="Arial"/>
              <a:buChar char="⚬"/>
            </a:pPr>
            <a:r>
              <a:rPr lang="en-US" sz="3130" spc="-62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Using Machine Learning analyse the image</a:t>
            </a:r>
          </a:p>
          <a:p>
            <a:pPr algn="l" marL="1351947" indent="-450649" lvl="2">
              <a:lnSpc>
                <a:spcPts val="4383"/>
              </a:lnSpc>
              <a:buFont typeface="Arial"/>
              <a:buChar char="⚬"/>
            </a:pPr>
            <a:r>
              <a:rPr lang="en-US" sz="3130" spc="-62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Report back to say if the crop is healthy or not</a:t>
            </a:r>
          </a:p>
          <a:p>
            <a:pPr algn="l">
              <a:lnSpc>
                <a:spcPts val="4383"/>
              </a:lnSpc>
            </a:pPr>
          </a:p>
          <a:p>
            <a:pPr algn="l" marL="675974" indent="-337987" lvl="1">
              <a:lnSpc>
                <a:spcPts val="4383"/>
              </a:lnSpc>
              <a:buFont typeface="Arial"/>
              <a:buChar char="•"/>
            </a:pPr>
            <a:r>
              <a:rPr lang="en-US" sz="3130" spc="-62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R</a:t>
            </a:r>
            <a:r>
              <a:rPr lang="en-US" sz="3130" spc="-62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eal time analysis</a:t>
            </a:r>
          </a:p>
          <a:p>
            <a:pPr algn="l" marL="675974" indent="-337987" lvl="1">
              <a:lnSpc>
                <a:spcPts val="4383"/>
              </a:lnSpc>
              <a:buFont typeface="Arial"/>
              <a:buChar char="•"/>
            </a:pPr>
            <a:r>
              <a:rPr lang="en-US" sz="3130" spc="-62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Inexpensive and time efficient to run</a:t>
            </a:r>
          </a:p>
          <a:p>
            <a:pPr algn="l" marL="675974" indent="-337987" lvl="1">
              <a:lnSpc>
                <a:spcPts val="4383"/>
              </a:lnSpc>
              <a:buFont typeface="Arial"/>
              <a:buChar char="•"/>
            </a:pPr>
            <a:r>
              <a:rPr lang="en-US" sz="3130" spc="-62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Large market</a:t>
            </a:r>
          </a:p>
          <a:p>
            <a:pPr algn="l" marL="675974" indent="-337987" lvl="1">
              <a:lnSpc>
                <a:spcPts val="4383"/>
              </a:lnSpc>
              <a:buFont typeface="Arial"/>
              <a:buChar char="•"/>
            </a:pPr>
            <a:r>
              <a:rPr lang="en-US" sz="3130" spc="-62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Reduces cost for the farmer</a:t>
            </a:r>
          </a:p>
          <a:p>
            <a:pPr algn="l" marL="0" indent="0" lvl="0">
              <a:lnSpc>
                <a:spcPts val="4383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518345" y="2273750"/>
            <a:ext cx="5240070" cy="7689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About the Project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62879" y="7877356"/>
            <a:ext cx="4852370" cy="946825"/>
            <a:chOff x="0" y="0"/>
            <a:chExt cx="1358772" cy="26513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58772" cy="265132"/>
            </a:xfrm>
            <a:custGeom>
              <a:avLst/>
              <a:gdLst/>
              <a:ahLst/>
              <a:cxnLst/>
              <a:rect r="r" b="b" t="t" l="l"/>
              <a:pathLst>
                <a:path h="265132" w="1358772">
                  <a:moveTo>
                    <a:pt x="0" y="0"/>
                  </a:moveTo>
                  <a:lnTo>
                    <a:pt x="1358772" y="0"/>
                  </a:lnTo>
                  <a:lnTo>
                    <a:pt x="1358772" y="265132"/>
                  </a:lnTo>
                  <a:lnTo>
                    <a:pt x="0" y="26513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358772" cy="3032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766494" y="9340175"/>
            <a:ext cx="21820987" cy="946825"/>
            <a:chOff x="0" y="0"/>
            <a:chExt cx="6110362" cy="26513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110362" cy="265132"/>
            </a:xfrm>
            <a:custGeom>
              <a:avLst/>
              <a:gdLst/>
              <a:ahLst/>
              <a:cxnLst/>
              <a:rect r="r" b="b" t="t" l="l"/>
              <a:pathLst>
                <a:path h="265132" w="6110362">
                  <a:moveTo>
                    <a:pt x="0" y="0"/>
                  </a:moveTo>
                  <a:lnTo>
                    <a:pt x="6110362" y="0"/>
                  </a:lnTo>
                  <a:lnTo>
                    <a:pt x="6110362" y="265132"/>
                  </a:lnTo>
                  <a:lnTo>
                    <a:pt x="0" y="26513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6110362" cy="3032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1766494" y="-816076"/>
            <a:ext cx="21820987" cy="1762900"/>
            <a:chOff x="0" y="0"/>
            <a:chExt cx="6110362" cy="49365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110362" cy="493651"/>
            </a:xfrm>
            <a:custGeom>
              <a:avLst/>
              <a:gdLst/>
              <a:ahLst/>
              <a:cxnLst/>
              <a:rect r="r" b="b" t="t" l="l"/>
              <a:pathLst>
                <a:path h="493651" w="6110362">
                  <a:moveTo>
                    <a:pt x="0" y="0"/>
                  </a:moveTo>
                  <a:lnTo>
                    <a:pt x="6110362" y="0"/>
                  </a:lnTo>
                  <a:lnTo>
                    <a:pt x="6110362" y="493651"/>
                  </a:lnTo>
                  <a:lnTo>
                    <a:pt x="0" y="493651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6110362" cy="5317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562879" y="1407529"/>
            <a:ext cx="4852370" cy="6469827"/>
          </a:xfrm>
          <a:custGeom>
            <a:avLst/>
            <a:gdLst/>
            <a:ahLst/>
            <a:cxnLst/>
            <a:rect r="r" b="b" t="t" l="l"/>
            <a:pathLst>
              <a:path h="6469827" w="4852370">
                <a:moveTo>
                  <a:pt x="0" y="0"/>
                </a:moveTo>
                <a:lnTo>
                  <a:pt x="4852370" y="0"/>
                </a:lnTo>
                <a:lnTo>
                  <a:pt x="4852370" y="6469827"/>
                </a:lnTo>
                <a:lnTo>
                  <a:pt x="0" y="64698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6653980" y="3441290"/>
            <a:ext cx="11634020" cy="11634020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9144000" y="1765433"/>
            <a:ext cx="7274437" cy="771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About Myself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62879" y="8043275"/>
            <a:ext cx="4852370" cy="592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03"/>
              </a:lnSpc>
            </a:pPr>
            <a:r>
              <a:rPr lang="en-US" b="true" sz="3287" spc="62">
                <a:solidFill>
                  <a:srgbClr val="FDFDFD"/>
                </a:solidFill>
                <a:latin typeface="Poppins Bold"/>
                <a:ea typeface="Poppins Bold"/>
                <a:cs typeface="Poppins Bold"/>
                <a:sym typeface="Poppins Bold"/>
              </a:rPr>
              <a:t>Brandon Goldhawk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833771" y="4594817"/>
            <a:ext cx="7274437" cy="363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From South Africa</a:t>
            </a:r>
          </a:p>
          <a:p>
            <a:pPr algn="ctr">
              <a:lnSpc>
                <a:spcPts val="3640"/>
              </a:lnSpc>
            </a:pPr>
          </a:p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3rd year student at Belgium Campus</a:t>
            </a:r>
          </a:p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Studying a Bachelor of Computing</a:t>
            </a:r>
          </a:p>
          <a:p>
            <a:pPr algn="ctr">
              <a:lnSpc>
                <a:spcPts val="3640"/>
              </a:lnSpc>
            </a:pPr>
          </a:p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Completed a BSc Human Genetics, Microbiology and Pharmacology from the University of Pretoria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66830" y="0"/>
            <a:ext cx="5021170" cy="10287000"/>
            <a:chOff x="0" y="0"/>
            <a:chExt cx="132244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244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22448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609132" y="1222804"/>
            <a:ext cx="7922504" cy="771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Target Market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-1595820" y="-1782102"/>
            <a:ext cx="3564204" cy="3564204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51D40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66307" y="300249"/>
            <a:ext cx="8027935" cy="9598729"/>
            <a:chOff x="0" y="0"/>
            <a:chExt cx="8603361" cy="1028674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-2794" y="-127"/>
              <a:ext cx="8606155" cy="10286873"/>
            </a:xfrm>
            <a:custGeom>
              <a:avLst/>
              <a:gdLst/>
              <a:ahLst/>
              <a:cxnLst/>
              <a:rect r="r" b="b" t="t" l="l"/>
              <a:pathLst>
                <a:path h="10286873" w="8606155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2"/>
              <a:stretch>
                <a:fillRect l="-29711" t="0" r="-29711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4700679" y="7074186"/>
            <a:ext cx="5946973" cy="5946973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09132" y="8902621"/>
            <a:ext cx="11402164" cy="711357"/>
          </a:xfrm>
          <a:custGeom>
            <a:avLst/>
            <a:gdLst/>
            <a:ahLst/>
            <a:cxnLst/>
            <a:rect r="r" b="b" t="t" l="l"/>
            <a:pathLst>
              <a:path h="711357" w="11402164">
                <a:moveTo>
                  <a:pt x="0" y="0"/>
                </a:moveTo>
                <a:lnTo>
                  <a:pt x="11402164" y="0"/>
                </a:lnTo>
                <a:lnTo>
                  <a:pt x="11402164" y="711358"/>
                </a:lnTo>
                <a:lnTo>
                  <a:pt x="0" y="7113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16567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636371" y="3568914"/>
            <a:ext cx="11387207" cy="5333708"/>
            <a:chOff x="0" y="0"/>
            <a:chExt cx="2999100" cy="140476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999100" cy="1404763"/>
            </a:xfrm>
            <a:custGeom>
              <a:avLst/>
              <a:gdLst/>
              <a:ahLst/>
              <a:cxnLst/>
              <a:rect r="r" b="b" t="t" l="l"/>
              <a:pathLst>
                <a:path h="1404763" w="2999100">
                  <a:moveTo>
                    <a:pt x="9518" y="0"/>
                  </a:moveTo>
                  <a:lnTo>
                    <a:pt x="2989581" y="0"/>
                  </a:lnTo>
                  <a:cubicBezTo>
                    <a:pt x="2992106" y="0"/>
                    <a:pt x="2994527" y="1003"/>
                    <a:pt x="2996312" y="2788"/>
                  </a:cubicBezTo>
                  <a:cubicBezTo>
                    <a:pt x="2998097" y="4573"/>
                    <a:pt x="2999100" y="6994"/>
                    <a:pt x="2999100" y="9518"/>
                  </a:cubicBezTo>
                  <a:lnTo>
                    <a:pt x="2999100" y="1395244"/>
                  </a:lnTo>
                  <a:cubicBezTo>
                    <a:pt x="2999100" y="1400501"/>
                    <a:pt x="2994838" y="1404763"/>
                    <a:pt x="2989581" y="1404763"/>
                  </a:cubicBezTo>
                  <a:lnTo>
                    <a:pt x="9518" y="1404763"/>
                  </a:lnTo>
                  <a:cubicBezTo>
                    <a:pt x="6994" y="1404763"/>
                    <a:pt x="4573" y="1403760"/>
                    <a:pt x="2788" y="1401975"/>
                  </a:cubicBezTo>
                  <a:cubicBezTo>
                    <a:pt x="1003" y="1400190"/>
                    <a:pt x="0" y="1397769"/>
                    <a:pt x="0" y="1395244"/>
                  </a:cubicBezTo>
                  <a:lnTo>
                    <a:pt x="0" y="9518"/>
                  </a:lnTo>
                  <a:cubicBezTo>
                    <a:pt x="0" y="6994"/>
                    <a:pt x="1003" y="4573"/>
                    <a:pt x="2788" y="2788"/>
                  </a:cubicBezTo>
                  <a:cubicBezTo>
                    <a:pt x="4573" y="1003"/>
                    <a:pt x="6994" y="0"/>
                    <a:pt x="9518" y="0"/>
                  </a:cubicBezTo>
                  <a:close/>
                </a:path>
              </a:pathLst>
            </a:custGeom>
            <a:solidFill>
              <a:srgbClr val="00569E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2999100" cy="14428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2200257" y="3226137"/>
            <a:ext cx="2772169" cy="685553"/>
            <a:chOff x="0" y="0"/>
            <a:chExt cx="1013291" cy="25058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13291" cy="250585"/>
            </a:xfrm>
            <a:custGeom>
              <a:avLst/>
              <a:gdLst/>
              <a:ahLst/>
              <a:cxnLst/>
              <a:rect r="r" b="b" t="t" l="l"/>
              <a:pathLst>
                <a:path h="250585" w="1013291">
                  <a:moveTo>
                    <a:pt x="125293" y="0"/>
                  </a:moveTo>
                  <a:lnTo>
                    <a:pt x="887999" y="0"/>
                  </a:lnTo>
                  <a:cubicBezTo>
                    <a:pt x="921228" y="0"/>
                    <a:pt x="953097" y="13200"/>
                    <a:pt x="976594" y="36697"/>
                  </a:cubicBezTo>
                  <a:cubicBezTo>
                    <a:pt x="1000091" y="60194"/>
                    <a:pt x="1013291" y="92063"/>
                    <a:pt x="1013291" y="125293"/>
                  </a:cubicBezTo>
                  <a:lnTo>
                    <a:pt x="1013291" y="125293"/>
                  </a:lnTo>
                  <a:cubicBezTo>
                    <a:pt x="1013291" y="158522"/>
                    <a:pt x="1000091" y="190391"/>
                    <a:pt x="976594" y="213888"/>
                  </a:cubicBezTo>
                  <a:cubicBezTo>
                    <a:pt x="953097" y="237385"/>
                    <a:pt x="921228" y="250585"/>
                    <a:pt x="887999" y="250585"/>
                  </a:cubicBezTo>
                  <a:lnTo>
                    <a:pt x="125293" y="250585"/>
                  </a:lnTo>
                  <a:cubicBezTo>
                    <a:pt x="92063" y="250585"/>
                    <a:pt x="60194" y="237385"/>
                    <a:pt x="36697" y="213888"/>
                  </a:cubicBezTo>
                  <a:cubicBezTo>
                    <a:pt x="13200" y="190391"/>
                    <a:pt x="0" y="158522"/>
                    <a:pt x="0" y="125293"/>
                  </a:cubicBezTo>
                  <a:lnTo>
                    <a:pt x="0" y="125293"/>
                  </a:lnTo>
                  <a:cubicBezTo>
                    <a:pt x="0" y="92063"/>
                    <a:pt x="13200" y="60194"/>
                    <a:pt x="36697" y="36697"/>
                  </a:cubicBezTo>
                  <a:cubicBezTo>
                    <a:pt x="60194" y="13200"/>
                    <a:pt x="92063" y="0"/>
                    <a:pt x="12529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569E">
                    <a:alpha val="100000"/>
                  </a:srgbClr>
                </a:gs>
                <a:gs pos="100000">
                  <a:srgbClr val="01407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66675"/>
              <a:ext cx="1013291" cy="3172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b="true" sz="2486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Private Farmers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5853571" y="3226137"/>
            <a:ext cx="3231593" cy="685553"/>
            <a:chOff x="0" y="0"/>
            <a:chExt cx="1181221" cy="25058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181221" cy="250585"/>
            </a:xfrm>
            <a:custGeom>
              <a:avLst/>
              <a:gdLst/>
              <a:ahLst/>
              <a:cxnLst/>
              <a:rect r="r" b="b" t="t" l="l"/>
              <a:pathLst>
                <a:path h="250585" w="1181221">
                  <a:moveTo>
                    <a:pt x="110202" y="0"/>
                  </a:moveTo>
                  <a:lnTo>
                    <a:pt x="1071019" y="0"/>
                  </a:lnTo>
                  <a:cubicBezTo>
                    <a:pt x="1131882" y="0"/>
                    <a:pt x="1181221" y="49339"/>
                    <a:pt x="1181221" y="110202"/>
                  </a:cubicBezTo>
                  <a:lnTo>
                    <a:pt x="1181221" y="140383"/>
                  </a:lnTo>
                  <a:cubicBezTo>
                    <a:pt x="1181221" y="169611"/>
                    <a:pt x="1169610" y="197641"/>
                    <a:pt x="1148943" y="218308"/>
                  </a:cubicBezTo>
                  <a:cubicBezTo>
                    <a:pt x="1128277" y="238975"/>
                    <a:pt x="1100246" y="250585"/>
                    <a:pt x="1071019" y="250585"/>
                  </a:cubicBezTo>
                  <a:lnTo>
                    <a:pt x="110202" y="250585"/>
                  </a:lnTo>
                  <a:cubicBezTo>
                    <a:pt x="80975" y="250585"/>
                    <a:pt x="52944" y="238975"/>
                    <a:pt x="32277" y="218308"/>
                  </a:cubicBezTo>
                  <a:cubicBezTo>
                    <a:pt x="11611" y="197641"/>
                    <a:pt x="0" y="169611"/>
                    <a:pt x="0" y="140383"/>
                  </a:cubicBezTo>
                  <a:lnTo>
                    <a:pt x="0" y="110202"/>
                  </a:lnTo>
                  <a:cubicBezTo>
                    <a:pt x="0" y="80975"/>
                    <a:pt x="11611" y="52944"/>
                    <a:pt x="32277" y="32277"/>
                  </a:cubicBezTo>
                  <a:cubicBezTo>
                    <a:pt x="52944" y="11611"/>
                    <a:pt x="80975" y="0"/>
                    <a:pt x="11020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569E">
                    <a:alpha val="100000"/>
                  </a:srgbClr>
                </a:gs>
                <a:gs pos="100000">
                  <a:srgbClr val="01407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66675"/>
              <a:ext cx="1181221" cy="3172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b="true" sz="2486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Corporate Farmers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970988" y="3226137"/>
            <a:ext cx="2670160" cy="685553"/>
            <a:chOff x="0" y="0"/>
            <a:chExt cx="976004" cy="25058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976004" cy="250585"/>
            </a:xfrm>
            <a:custGeom>
              <a:avLst/>
              <a:gdLst/>
              <a:ahLst/>
              <a:cxnLst/>
              <a:rect r="r" b="b" t="t" l="l"/>
              <a:pathLst>
                <a:path h="250585" w="976004">
                  <a:moveTo>
                    <a:pt x="125293" y="0"/>
                  </a:moveTo>
                  <a:lnTo>
                    <a:pt x="850712" y="0"/>
                  </a:lnTo>
                  <a:cubicBezTo>
                    <a:pt x="883941" y="0"/>
                    <a:pt x="915810" y="13200"/>
                    <a:pt x="939307" y="36697"/>
                  </a:cubicBezTo>
                  <a:cubicBezTo>
                    <a:pt x="962804" y="60194"/>
                    <a:pt x="976004" y="92063"/>
                    <a:pt x="976004" y="125293"/>
                  </a:cubicBezTo>
                  <a:lnTo>
                    <a:pt x="976004" y="125293"/>
                  </a:lnTo>
                  <a:cubicBezTo>
                    <a:pt x="976004" y="158522"/>
                    <a:pt x="962804" y="190391"/>
                    <a:pt x="939307" y="213888"/>
                  </a:cubicBezTo>
                  <a:cubicBezTo>
                    <a:pt x="915810" y="237385"/>
                    <a:pt x="883941" y="250585"/>
                    <a:pt x="850712" y="250585"/>
                  </a:cubicBezTo>
                  <a:lnTo>
                    <a:pt x="125293" y="250585"/>
                  </a:lnTo>
                  <a:cubicBezTo>
                    <a:pt x="92063" y="250585"/>
                    <a:pt x="60194" y="237385"/>
                    <a:pt x="36697" y="213888"/>
                  </a:cubicBezTo>
                  <a:cubicBezTo>
                    <a:pt x="13200" y="190391"/>
                    <a:pt x="0" y="158522"/>
                    <a:pt x="0" y="125293"/>
                  </a:cubicBezTo>
                  <a:lnTo>
                    <a:pt x="0" y="125293"/>
                  </a:lnTo>
                  <a:cubicBezTo>
                    <a:pt x="0" y="92063"/>
                    <a:pt x="13200" y="60194"/>
                    <a:pt x="36697" y="36697"/>
                  </a:cubicBezTo>
                  <a:cubicBezTo>
                    <a:pt x="60194" y="13200"/>
                    <a:pt x="92063" y="0"/>
                    <a:pt x="12529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569E">
                    <a:alpha val="100000"/>
                  </a:srgbClr>
                </a:gs>
                <a:gs pos="100000">
                  <a:srgbClr val="01407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66675"/>
              <a:ext cx="976004" cy="3172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b="true" sz="2486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Entrepreneurs</a:t>
              </a: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2200257" y="5020534"/>
            <a:ext cx="2661498" cy="2697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94"/>
              </a:lnSpc>
              <a:spcBef>
                <a:spcPct val="0"/>
              </a:spcBef>
            </a:pPr>
            <a:r>
              <a:rPr lang="en-US" sz="2567" spc="-51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Able to bring in the product to conduct a survey and analysis of their farm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5999225" y="4796696"/>
            <a:ext cx="2661498" cy="3144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94"/>
              </a:lnSpc>
              <a:spcBef>
                <a:spcPct val="0"/>
              </a:spcBef>
            </a:pPr>
            <a:r>
              <a:rPr lang="en-US" sz="2567" spc="-51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Corporates which own a large amount of land are able to bring in a number of drones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979650" y="4796696"/>
            <a:ext cx="2661498" cy="3144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94"/>
              </a:lnSpc>
              <a:spcBef>
                <a:spcPct val="0"/>
              </a:spcBef>
            </a:pPr>
            <a:r>
              <a:rPr lang="en-US" sz="2567" spc="-51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A lack of existing companies in the industry. You can buy-in cheap and a make a business from it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2204" y="7686324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24860" y="7686324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13997" y="7686324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2213997" y="3298645"/>
            <a:ext cx="5841799" cy="5146658"/>
            <a:chOff x="0" y="0"/>
            <a:chExt cx="1554321" cy="136936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54321" cy="1369365"/>
            </a:xfrm>
            <a:custGeom>
              <a:avLst/>
              <a:gdLst/>
              <a:ahLst/>
              <a:cxnLst/>
              <a:rect r="r" b="b" t="t" l="l"/>
              <a:pathLst>
                <a:path h="1369365" w="1554321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311054"/>
                  </a:lnTo>
                  <a:cubicBezTo>
                    <a:pt x="1554321" y="1326519"/>
                    <a:pt x="1548177" y="1341351"/>
                    <a:pt x="1537241" y="1352286"/>
                  </a:cubicBezTo>
                  <a:cubicBezTo>
                    <a:pt x="1526306" y="1363222"/>
                    <a:pt x="1511474" y="1369365"/>
                    <a:pt x="1496009" y="1369365"/>
                  </a:cubicBezTo>
                  <a:lnTo>
                    <a:pt x="58312" y="1369365"/>
                  </a:lnTo>
                  <a:cubicBezTo>
                    <a:pt x="42846" y="1369365"/>
                    <a:pt x="28015" y="1363222"/>
                    <a:pt x="17079" y="1352286"/>
                  </a:cubicBezTo>
                  <a:cubicBezTo>
                    <a:pt x="6144" y="1341351"/>
                    <a:pt x="0" y="1326519"/>
                    <a:pt x="0" y="1311054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554321" cy="14074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224860" y="3298645"/>
            <a:ext cx="5841799" cy="5146658"/>
            <a:chOff x="0" y="0"/>
            <a:chExt cx="1554321" cy="136936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54321" cy="1369365"/>
            </a:xfrm>
            <a:custGeom>
              <a:avLst/>
              <a:gdLst/>
              <a:ahLst/>
              <a:cxnLst/>
              <a:rect r="r" b="b" t="t" l="l"/>
              <a:pathLst>
                <a:path h="1369365" w="1554321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311054"/>
                  </a:lnTo>
                  <a:cubicBezTo>
                    <a:pt x="1554321" y="1326519"/>
                    <a:pt x="1548177" y="1341351"/>
                    <a:pt x="1537241" y="1352286"/>
                  </a:cubicBezTo>
                  <a:cubicBezTo>
                    <a:pt x="1526306" y="1363222"/>
                    <a:pt x="1511474" y="1369365"/>
                    <a:pt x="1496009" y="1369365"/>
                  </a:cubicBezTo>
                  <a:lnTo>
                    <a:pt x="58312" y="1369365"/>
                  </a:lnTo>
                  <a:cubicBezTo>
                    <a:pt x="42846" y="1369365"/>
                    <a:pt x="28015" y="1363222"/>
                    <a:pt x="17079" y="1352286"/>
                  </a:cubicBezTo>
                  <a:cubicBezTo>
                    <a:pt x="6144" y="1341351"/>
                    <a:pt x="0" y="1326519"/>
                    <a:pt x="0" y="1311054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554321" cy="14074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32204" y="3298645"/>
            <a:ext cx="5841799" cy="5146658"/>
            <a:chOff x="0" y="0"/>
            <a:chExt cx="1554321" cy="136936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554321" cy="1369365"/>
            </a:xfrm>
            <a:custGeom>
              <a:avLst/>
              <a:gdLst/>
              <a:ahLst/>
              <a:cxnLst/>
              <a:rect r="r" b="b" t="t" l="l"/>
              <a:pathLst>
                <a:path h="1369365" w="1554321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311054"/>
                  </a:lnTo>
                  <a:cubicBezTo>
                    <a:pt x="1554321" y="1326519"/>
                    <a:pt x="1548177" y="1341351"/>
                    <a:pt x="1537241" y="1352286"/>
                  </a:cubicBezTo>
                  <a:cubicBezTo>
                    <a:pt x="1526306" y="1363222"/>
                    <a:pt x="1511474" y="1369365"/>
                    <a:pt x="1496009" y="1369365"/>
                  </a:cubicBezTo>
                  <a:lnTo>
                    <a:pt x="58312" y="1369365"/>
                  </a:lnTo>
                  <a:cubicBezTo>
                    <a:pt x="42846" y="1369365"/>
                    <a:pt x="28015" y="1363222"/>
                    <a:pt x="17079" y="1352286"/>
                  </a:cubicBezTo>
                  <a:cubicBezTo>
                    <a:pt x="6144" y="1341351"/>
                    <a:pt x="0" y="1326519"/>
                    <a:pt x="0" y="1311054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554321" cy="14074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573718" y="7940477"/>
            <a:ext cx="4693046" cy="4693046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384604" y="3447950"/>
            <a:ext cx="5570690" cy="3133474"/>
            <a:chOff x="0" y="0"/>
            <a:chExt cx="1128903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128776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128776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234950"/>
                    <a:pt x="11287760" y="525780"/>
                  </a:cubicBezTo>
                  <a:lnTo>
                    <a:pt x="11287760" y="5822950"/>
                  </a:lnTo>
                  <a:cubicBezTo>
                    <a:pt x="11287760" y="6113780"/>
                    <a:pt x="11052810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3"/>
              <a:stretch>
                <a:fillRect l="-11377" t="0" r="-11377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6358655" y="3447950"/>
            <a:ext cx="5570690" cy="3133474"/>
            <a:chOff x="0" y="0"/>
            <a:chExt cx="11289030" cy="63500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128776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128776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234950"/>
                    <a:pt x="11287760" y="525780"/>
                  </a:cubicBezTo>
                  <a:lnTo>
                    <a:pt x="11287760" y="5822950"/>
                  </a:lnTo>
                  <a:cubicBezTo>
                    <a:pt x="11287760" y="6113780"/>
                    <a:pt x="11052810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4"/>
              <a:stretch>
                <a:fillRect l="0" t="-25221" r="0" b="-25221"/>
              </a:stretch>
            </a:blip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2349552" y="3446286"/>
            <a:ext cx="5570690" cy="3133474"/>
            <a:chOff x="0" y="0"/>
            <a:chExt cx="11289030" cy="63500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128776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128776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234950"/>
                    <a:pt x="11287760" y="525780"/>
                  </a:cubicBezTo>
                  <a:lnTo>
                    <a:pt x="11287760" y="5822950"/>
                  </a:lnTo>
                  <a:cubicBezTo>
                    <a:pt x="11287760" y="6113780"/>
                    <a:pt x="11052810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5"/>
              <a:stretch>
                <a:fillRect l="0" t="-9217" r="0" b="-9217"/>
              </a:stretch>
            </a:blip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5417025" y="1886201"/>
            <a:ext cx="7453950" cy="879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51"/>
              </a:lnSpc>
              <a:spcBef>
                <a:spcPct val="0"/>
              </a:spcBef>
            </a:pPr>
            <a:r>
              <a:rPr lang="en-US" sz="5108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Market Analysis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6495061" y="7126422"/>
            <a:ext cx="5297877" cy="972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5"/>
              </a:lnSpc>
            </a:pPr>
            <a:r>
              <a:rPr lang="en-US" sz="1832" spc="-3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Current market value - 334 Billion USD</a:t>
            </a:r>
          </a:p>
          <a:p>
            <a:pPr algn="ctr" marL="0" indent="0" lvl="0">
              <a:lnSpc>
                <a:spcPts val="2565"/>
              </a:lnSpc>
              <a:spcBef>
                <a:spcPct val="0"/>
              </a:spcBef>
            </a:pPr>
            <a:r>
              <a:rPr lang="en-US" sz="1832" spc="-3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Predicted growth of 9% p.a. to 667 Billion USD in 2029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488194" y="7126397"/>
            <a:ext cx="5297877" cy="972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5"/>
              </a:lnSpc>
            </a:pPr>
            <a:r>
              <a:rPr lang="en-US" sz="1832" spc="-3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Current market value - 4.3 Billion USD</a:t>
            </a:r>
          </a:p>
          <a:p>
            <a:pPr algn="ctr" marL="0" indent="0" lvl="0">
              <a:lnSpc>
                <a:spcPts val="2565"/>
              </a:lnSpc>
              <a:spcBef>
                <a:spcPct val="0"/>
              </a:spcBef>
            </a:pPr>
            <a:r>
              <a:rPr lang="en-US" sz="1832" spc="-3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Predicted growth of between 13-15% to a max of 11 Billion USD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714400" y="6659120"/>
            <a:ext cx="2877407" cy="389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286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Drones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7587049" y="6659120"/>
            <a:ext cx="2877407" cy="389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286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Agriculture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353343" y="6659120"/>
            <a:ext cx="3563107" cy="389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286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Drones in Agriculture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521010" y="7126422"/>
            <a:ext cx="5297877" cy="972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5"/>
              </a:lnSpc>
            </a:pPr>
            <a:r>
              <a:rPr lang="en-US" sz="1832" spc="-3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Current market value - 22.4 Billion USD</a:t>
            </a:r>
          </a:p>
          <a:p>
            <a:pPr algn="ctr" marL="0" indent="0" lvl="0">
              <a:lnSpc>
                <a:spcPts val="2565"/>
              </a:lnSpc>
              <a:spcBef>
                <a:spcPct val="0"/>
              </a:spcBef>
            </a:pPr>
            <a:r>
              <a:rPr lang="en-US" sz="1832" spc="-3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Predicted growth of 12.2% p.a. to 62.32 Billion USD in 2032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402273" y="-8767"/>
            <a:ext cx="4907787" cy="10295767"/>
          </a:xfrm>
          <a:custGeom>
            <a:avLst/>
            <a:gdLst/>
            <a:ahLst/>
            <a:cxnLst/>
            <a:rect r="r" b="b" t="t" l="l"/>
            <a:pathLst>
              <a:path h="10295767" w="4907787">
                <a:moveTo>
                  <a:pt x="0" y="0"/>
                </a:moveTo>
                <a:lnTo>
                  <a:pt x="4907787" y="0"/>
                </a:lnTo>
                <a:lnTo>
                  <a:pt x="4907787" y="10295767"/>
                </a:lnTo>
                <a:lnTo>
                  <a:pt x="0" y="102957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8573" t="0" r="-28573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3852968"/>
            <a:ext cx="14586028" cy="5088907"/>
            <a:chOff x="0" y="0"/>
            <a:chExt cx="3841588" cy="134028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841588" cy="1340288"/>
            </a:xfrm>
            <a:custGeom>
              <a:avLst/>
              <a:gdLst/>
              <a:ahLst/>
              <a:cxnLst/>
              <a:rect r="r" b="b" t="t" l="l"/>
              <a:pathLst>
                <a:path h="1340288" w="3841588">
                  <a:moveTo>
                    <a:pt x="9023" y="0"/>
                  </a:moveTo>
                  <a:lnTo>
                    <a:pt x="3832565" y="0"/>
                  </a:lnTo>
                  <a:cubicBezTo>
                    <a:pt x="3837548" y="0"/>
                    <a:pt x="3841588" y="4040"/>
                    <a:pt x="3841588" y="9023"/>
                  </a:cubicBezTo>
                  <a:lnTo>
                    <a:pt x="3841588" y="1331265"/>
                  </a:lnTo>
                  <a:cubicBezTo>
                    <a:pt x="3841588" y="1336248"/>
                    <a:pt x="3837548" y="1340288"/>
                    <a:pt x="3832565" y="1340288"/>
                  </a:cubicBezTo>
                  <a:lnTo>
                    <a:pt x="9023" y="1340288"/>
                  </a:lnTo>
                  <a:cubicBezTo>
                    <a:pt x="4040" y="1340288"/>
                    <a:pt x="0" y="1336248"/>
                    <a:pt x="0" y="1331265"/>
                  </a:cubicBezTo>
                  <a:lnTo>
                    <a:pt x="0" y="9023"/>
                  </a:lnTo>
                  <a:cubicBezTo>
                    <a:pt x="0" y="4040"/>
                    <a:pt x="4040" y="0"/>
                    <a:pt x="9023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841588" cy="13783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421698" y="4286548"/>
            <a:ext cx="1232553" cy="1232553"/>
          </a:xfrm>
          <a:custGeom>
            <a:avLst/>
            <a:gdLst/>
            <a:ahLst/>
            <a:cxnLst/>
            <a:rect r="r" b="b" t="t" l="l"/>
            <a:pathLst>
              <a:path h="1232553" w="1232553">
                <a:moveTo>
                  <a:pt x="0" y="0"/>
                </a:moveTo>
                <a:lnTo>
                  <a:pt x="1232553" y="0"/>
                </a:lnTo>
                <a:lnTo>
                  <a:pt x="1232553" y="1232553"/>
                </a:lnTo>
                <a:lnTo>
                  <a:pt x="0" y="12325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7782258" y="4466846"/>
            <a:ext cx="1361742" cy="1052255"/>
          </a:xfrm>
          <a:custGeom>
            <a:avLst/>
            <a:gdLst/>
            <a:ahLst/>
            <a:cxnLst/>
            <a:rect r="r" b="b" t="t" l="l"/>
            <a:pathLst>
              <a:path h="1052255" w="1361742">
                <a:moveTo>
                  <a:pt x="0" y="0"/>
                </a:moveTo>
                <a:lnTo>
                  <a:pt x="1361742" y="0"/>
                </a:lnTo>
                <a:lnTo>
                  <a:pt x="1361742" y="1052255"/>
                </a:lnTo>
                <a:lnTo>
                  <a:pt x="0" y="10522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8" id="8"/>
          <p:cNvGrpSpPr/>
          <p:nvPr/>
        </p:nvGrpSpPr>
        <p:grpSpPr>
          <a:xfrm rot="0">
            <a:off x="15573718" y="7940477"/>
            <a:ext cx="4693046" cy="4693046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2484532" y="4345485"/>
            <a:ext cx="2233525" cy="1173616"/>
          </a:xfrm>
          <a:custGeom>
            <a:avLst/>
            <a:gdLst/>
            <a:ahLst/>
            <a:cxnLst/>
            <a:rect r="r" b="b" t="t" l="l"/>
            <a:pathLst>
              <a:path h="1173616" w="2233525">
                <a:moveTo>
                  <a:pt x="0" y="0"/>
                </a:moveTo>
                <a:lnTo>
                  <a:pt x="2233526" y="0"/>
                </a:lnTo>
                <a:lnTo>
                  <a:pt x="2233526" y="1173616"/>
                </a:lnTo>
                <a:lnTo>
                  <a:pt x="0" y="117361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5499730" y="4524991"/>
            <a:ext cx="1500855" cy="935965"/>
            <a:chOff x="0" y="0"/>
            <a:chExt cx="753323" cy="46978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53323" cy="469788"/>
            </a:xfrm>
            <a:custGeom>
              <a:avLst/>
              <a:gdLst/>
              <a:ahLst/>
              <a:cxnLst/>
              <a:rect r="r" b="b" t="t" l="l"/>
              <a:pathLst>
                <a:path h="469788" w="753323">
                  <a:moveTo>
                    <a:pt x="753323" y="234894"/>
                  </a:moveTo>
                  <a:lnTo>
                    <a:pt x="346923" y="0"/>
                  </a:lnTo>
                  <a:lnTo>
                    <a:pt x="346923" y="203200"/>
                  </a:lnTo>
                  <a:lnTo>
                    <a:pt x="0" y="203200"/>
                  </a:lnTo>
                  <a:lnTo>
                    <a:pt x="0" y="266588"/>
                  </a:lnTo>
                  <a:lnTo>
                    <a:pt x="346923" y="266588"/>
                  </a:lnTo>
                  <a:lnTo>
                    <a:pt x="346923" y="469788"/>
                  </a:lnTo>
                  <a:lnTo>
                    <a:pt x="753323" y="234894"/>
                  </a:lnTo>
                  <a:close/>
                </a:path>
              </a:pathLst>
            </a:custGeom>
            <a:solidFill>
              <a:srgbClr val="00569E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165100"/>
              <a:ext cx="651723" cy="1014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270420" y="904875"/>
            <a:ext cx="7051294" cy="1126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47"/>
              </a:lnSpc>
              <a:spcBef>
                <a:spcPct val="0"/>
              </a:spcBef>
            </a:pPr>
            <a:r>
              <a:rPr lang="en-US" sz="6605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How it Works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62920" y="6384261"/>
            <a:ext cx="4161784" cy="1713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63"/>
              </a:lnSpc>
            </a:pPr>
            <a:r>
              <a:rPr lang="en-US" sz="1973" spc="-39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Specify how many photos and intervals between the photos</a:t>
            </a:r>
          </a:p>
          <a:p>
            <a:pPr algn="ctr">
              <a:lnSpc>
                <a:spcPts val="2763"/>
              </a:lnSpc>
            </a:pPr>
          </a:p>
          <a:p>
            <a:pPr algn="ctr">
              <a:lnSpc>
                <a:spcPts val="2763"/>
              </a:lnSpc>
            </a:pPr>
            <a:r>
              <a:rPr lang="en-US" sz="1973" spc="-39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Fly the drone over the crops and take photos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369568" y="5756734"/>
            <a:ext cx="2348490" cy="465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9"/>
              </a:lnSpc>
              <a:spcBef>
                <a:spcPct val="0"/>
              </a:spcBef>
            </a:pPr>
            <a:r>
              <a:rPr lang="en-US" sz="2685">
                <a:solidFill>
                  <a:srgbClr val="145DA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Drone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299437" y="6409167"/>
            <a:ext cx="4161784" cy="1713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63"/>
              </a:lnSpc>
            </a:pPr>
            <a:r>
              <a:rPr lang="en-US" sz="1973" spc="-39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Images sent in real time to the users computer and stored</a:t>
            </a:r>
          </a:p>
          <a:p>
            <a:pPr algn="ctr">
              <a:lnSpc>
                <a:spcPts val="2763"/>
              </a:lnSpc>
            </a:pPr>
          </a:p>
          <a:p>
            <a:pPr algn="ctr">
              <a:lnSpc>
                <a:spcPts val="2763"/>
              </a:lnSpc>
            </a:pPr>
            <a:r>
              <a:rPr lang="en-US" sz="1973" spc="-39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Machine Learning model analysis pictures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206085" y="5781639"/>
            <a:ext cx="2348490" cy="465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9"/>
              </a:lnSpc>
              <a:spcBef>
                <a:spcPct val="0"/>
              </a:spcBef>
            </a:pPr>
            <a:r>
              <a:rPr lang="en-US" sz="2685">
                <a:solidFill>
                  <a:srgbClr val="145DA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Computer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957083" y="6409167"/>
            <a:ext cx="4161784" cy="2054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63"/>
              </a:lnSpc>
            </a:pPr>
            <a:r>
              <a:rPr lang="en-US" sz="1973" spc="-39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The results (Healthy or Unhealthy) of the model are then sent to the user</a:t>
            </a:r>
          </a:p>
          <a:p>
            <a:pPr algn="ctr">
              <a:lnSpc>
                <a:spcPts val="2763"/>
              </a:lnSpc>
            </a:pPr>
          </a:p>
          <a:p>
            <a:pPr algn="ctr">
              <a:lnSpc>
                <a:spcPts val="2763"/>
              </a:lnSpc>
            </a:pPr>
            <a:r>
              <a:rPr lang="en-US" sz="1973" spc="-39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The user can then make an informed decision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863730" y="5781639"/>
            <a:ext cx="2348490" cy="465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9"/>
              </a:lnSpc>
              <a:spcBef>
                <a:spcPct val="0"/>
              </a:spcBef>
            </a:pPr>
            <a:r>
              <a:rPr lang="en-US" sz="2685">
                <a:solidFill>
                  <a:srgbClr val="145DA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Outcome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0032422" y="4583137"/>
            <a:ext cx="1500855" cy="935965"/>
            <a:chOff x="0" y="0"/>
            <a:chExt cx="753323" cy="469788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753323" cy="469788"/>
            </a:xfrm>
            <a:custGeom>
              <a:avLst/>
              <a:gdLst/>
              <a:ahLst/>
              <a:cxnLst/>
              <a:rect r="r" b="b" t="t" l="l"/>
              <a:pathLst>
                <a:path h="469788" w="753323">
                  <a:moveTo>
                    <a:pt x="753323" y="234894"/>
                  </a:moveTo>
                  <a:lnTo>
                    <a:pt x="346923" y="0"/>
                  </a:lnTo>
                  <a:lnTo>
                    <a:pt x="346923" y="203200"/>
                  </a:lnTo>
                  <a:lnTo>
                    <a:pt x="0" y="203200"/>
                  </a:lnTo>
                  <a:lnTo>
                    <a:pt x="0" y="266588"/>
                  </a:lnTo>
                  <a:lnTo>
                    <a:pt x="346923" y="266588"/>
                  </a:lnTo>
                  <a:lnTo>
                    <a:pt x="346923" y="469788"/>
                  </a:lnTo>
                  <a:lnTo>
                    <a:pt x="753323" y="234894"/>
                  </a:lnTo>
                  <a:close/>
                </a:path>
              </a:pathLst>
            </a:custGeom>
            <a:solidFill>
              <a:srgbClr val="00569E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165100"/>
              <a:ext cx="651723" cy="1014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656283" y="-2445901"/>
            <a:ext cx="15178802" cy="1517880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6007842" y="-1797460"/>
            <a:ext cx="13881919" cy="1388191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89094" y="4747652"/>
            <a:ext cx="7684983" cy="705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13"/>
              </a:lnSpc>
              <a:spcBef>
                <a:spcPct val="0"/>
              </a:spcBef>
            </a:pPr>
            <a:r>
              <a:rPr lang="en-US" sz="4080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Problems and Difficulties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8618101" y="1767991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5" y="0"/>
                </a:lnTo>
                <a:lnTo>
                  <a:pt x="1424255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10137606" y="2060160"/>
            <a:ext cx="5768345" cy="773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55"/>
              </a:lnSpc>
            </a:pPr>
            <a:r>
              <a:rPr lang="en-US" sz="2182" spc="-43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Other 3 team members were not able to arrive to Russia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763159" y="2041203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01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9144000" y="3541391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6" y="0"/>
                </a:lnTo>
                <a:lnTo>
                  <a:pt x="1424256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3" id="13"/>
          <p:cNvSpPr txBox="true"/>
          <p:nvPr/>
        </p:nvSpPr>
        <p:spPr>
          <a:xfrm rot="0">
            <a:off x="10688346" y="4024060"/>
            <a:ext cx="5768345" cy="392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55"/>
              </a:lnSpc>
            </a:pPr>
            <a:r>
              <a:rPr lang="en-US" sz="2182" spc="-43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First time working with a Drone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289058" y="3814603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02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9144000" y="5318072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6" y="0"/>
                </a:lnTo>
                <a:lnTo>
                  <a:pt x="1424256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6" id="16"/>
          <p:cNvSpPr txBox="true"/>
          <p:nvPr/>
        </p:nvSpPr>
        <p:spPr>
          <a:xfrm rot="0">
            <a:off x="10688346" y="5527325"/>
            <a:ext cx="5768345" cy="773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55"/>
              </a:lnSpc>
            </a:pPr>
            <a:r>
              <a:rPr lang="en-US" sz="2182" spc="-43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Team members in South Africa were not doing their part of the work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289058" y="5591284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03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8618101" y="7094753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5" y="0"/>
                </a:lnTo>
                <a:lnTo>
                  <a:pt x="1424255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9" id="19"/>
          <p:cNvSpPr txBox="true"/>
          <p:nvPr/>
        </p:nvSpPr>
        <p:spPr>
          <a:xfrm rot="0">
            <a:off x="10280481" y="7396354"/>
            <a:ext cx="5768345" cy="773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55"/>
              </a:lnSpc>
            </a:pPr>
            <a:r>
              <a:rPr lang="en-US" sz="2182" spc="-43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Could not get the Machine Learning model to run due to a bug which I could not fix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763159" y="7367965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04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7905455" y="2656032"/>
            <a:ext cx="373607" cy="373607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8315313" y="4180490"/>
            <a:ext cx="373607" cy="373607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7944228" y="7402839"/>
            <a:ext cx="373607" cy="373607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8309460" y="5760481"/>
            <a:ext cx="373607" cy="373607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DAGR2UC4EXs</dc:identifier>
  <dcterms:modified xsi:type="dcterms:W3CDTF">2011-08-01T06:04:30Z</dcterms:modified>
  <cp:revision>1</cp:revision>
  <dc:title>By: Brandon Goldhawk</dc:title>
</cp:coreProperties>
</file>

<file path=docProps/thumbnail.jpeg>
</file>